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8" r:id="rId3"/>
    <p:sldId id="260" r:id="rId4"/>
    <p:sldId id="259" r:id="rId5"/>
    <p:sldId id="261" r:id="rId6"/>
    <p:sldId id="262" r:id="rId7"/>
    <p:sldId id="263" r:id="rId8"/>
    <p:sldId id="264" r:id="rId9"/>
    <p:sldId id="265" r:id="rId10"/>
    <p:sldId id="268" r:id="rId11"/>
    <p:sldId id="266" r:id="rId12"/>
    <p:sldId id="267" r:id="rId13"/>
    <p:sldId id="271" r:id="rId14"/>
    <p:sldId id="272" r:id="rId15"/>
    <p:sldId id="273" r:id="rId16"/>
    <p:sldId id="269" r:id="rId17"/>
    <p:sldId id="270"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899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861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946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022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63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069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833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47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84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736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205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565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236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392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are these different?</a:t>
            </a:r>
          </a:p>
        </p:txBody>
      </p:sp>
      <p:sp>
        <p:nvSpPr>
          <p:cNvPr id="102" name="Shape 10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625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dirty="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citydashboard.org/londo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a:xfrm>
            <a:off x="1828800" y="1524000"/>
            <a:ext cx="5486399" cy="1371599"/>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dirty="0" smtClean="0">
                <a:solidFill>
                  <a:srgbClr val="FFFF66"/>
                </a:solidFill>
                <a:latin typeface="Calibri"/>
                <a:ea typeface="Calibri"/>
                <a:cs typeface="Calibri"/>
                <a:sym typeface="Calibri"/>
              </a:rPr>
              <a:t>Text mining and sentiment analysis</a:t>
            </a:r>
            <a:endParaRPr lang="en-US" sz="3959" b="0" i="0" u="none" strike="noStrike" cap="none" dirty="0">
              <a:solidFill>
                <a:srgbClr val="FFFF66"/>
              </a:solidFill>
              <a:latin typeface="Calibri"/>
              <a:ea typeface="Calibri"/>
              <a:cs typeface="Calibri"/>
              <a:sym typeface="Calibri"/>
            </a:endParaRP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i="0" u="none" strike="noStrike" cap="none" dirty="0">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i="0" u="none" strike="noStrike" cap="none" dirty="0">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457200" y="171449"/>
            <a:ext cx="8337979" cy="6505575"/>
          </a:xfrm>
          <a:prstGeom prst="rect">
            <a:avLst/>
          </a:prstGeom>
        </p:spPr>
      </p:pic>
    </p:spTree>
    <p:extLst>
      <p:ext uri="{BB962C8B-B14F-4D97-AF65-F5344CB8AC3E}">
        <p14:creationId xmlns:p14="http://schemas.microsoft.com/office/powerpoint/2010/main" val="252006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19051"/>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smtClean="0">
                <a:solidFill>
                  <a:srgbClr val="FFFF66"/>
                </a:solidFill>
              </a:rPr>
              <a:t>Word networks</a:t>
            </a:r>
            <a:endParaRPr lang="en-US" dirty="0">
              <a:solidFill>
                <a:srgbClr val="FFFF66"/>
              </a:solidFill>
            </a:endParaRPr>
          </a:p>
        </p:txBody>
      </p:sp>
      <p:pic>
        <p:nvPicPr>
          <p:cNvPr id="4" name="Picture 3"/>
          <p:cNvPicPr>
            <a:picLocks noChangeAspect="1"/>
          </p:cNvPicPr>
          <p:nvPr/>
        </p:nvPicPr>
        <p:blipFill>
          <a:blip r:embed="rId3"/>
          <a:stretch>
            <a:fillRect/>
          </a:stretch>
        </p:blipFill>
        <p:spPr>
          <a:xfrm>
            <a:off x="742950" y="971549"/>
            <a:ext cx="7896225" cy="5912289"/>
          </a:xfrm>
          <a:prstGeom prst="rect">
            <a:avLst/>
          </a:prstGeom>
        </p:spPr>
      </p:pic>
    </p:spTree>
    <p:extLst>
      <p:ext uri="{BB962C8B-B14F-4D97-AF65-F5344CB8AC3E}">
        <p14:creationId xmlns:p14="http://schemas.microsoft.com/office/powerpoint/2010/main" val="31172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smtClean="0">
                <a:solidFill>
                  <a:srgbClr val="FFFF66"/>
                </a:solidFill>
              </a:rPr>
              <a:t>Topic modeling:</a:t>
            </a:r>
          </a:p>
          <a:p>
            <a:pPr>
              <a:buClr>
                <a:srgbClr val="FFFF66"/>
              </a:buClr>
              <a:buSzPct val="25000"/>
            </a:pPr>
            <a:r>
              <a:rPr lang="en-US" dirty="0" smtClean="0">
                <a:solidFill>
                  <a:srgbClr val="FFFF66"/>
                </a:solidFill>
              </a:rPr>
              <a:t>AP news stories</a:t>
            </a:r>
            <a:endParaRPr lang="en-US" dirty="0">
              <a:solidFill>
                <a:srgbClr val="FFFF66"/>
              </a:solidFill>
            </a:endParaRPr>
          </a:p>
        </p:txBody>
      </p:sp>
      <p:pic>
        <p:nvPicPr>
          <p:cNvPr id="10242" name="Picture 2" descr="Words with the greatest difference in \(\beta\) between topic 2 and topic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3" y="1417637"/>
            <a:ext cx="7616507"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94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smtClean="0">
                <a:solidFill>
                  <a:srgbClr val="FFFF66"/>
                </a:solidFill>
              </a:rPr>
              <a:t>Sentiment analysis</a:t>
            </a:r>
            <a:endParaRPr lang="en-US" dirty="0">
              <a:solidFill>
                <a:srgbClr val="FFFF66"/>
              </a:solidFill>
            </a:endParaRPr>
          </a:p>
        </p:txBody>
      </p:sp>
      <p:pic>
        <p:nvPicPr>
          <p:cNvPr id="3" name="Picture 2">
            <a:hlinkClick r:id="rId3"/>
          </p:cNvPr>
          <p:cNvPicPr>
            <a:picLocks noChangeAspect="1"/>
          </p:cNvPicPr>
          <p:nvPr/>
        </p:nvPicPr>
        <p:blipFill>
          <a:blip r:embed="rId4"/>
          <a:stretch>
            <a:fillRect/>
          </a:stretch>
        </p:blipFill>
        <p:spPr>
          <a:xfrm>
            <a:off x="1071562" y="1417637"/>
            <a:ext cx="7000875" cy="5392193"/>
          </a:xfrm>
          <a:prstGeom prst="rect">
            <a:avLst/>
          </a:prstGeom>
        </p:spPr>
      </p:pic>
      <p:pic>
        <p:nvPicPr>
          <p:cNvPr id="4" name="Picture 3"/>
          <p:cNvPicPr>
            <a:picLocks noChangeAspect="1"/>
          </p:cNvPicPr>
          <p:nvPr/>
        </p:nvPicPr>
        <p:blipFill>
          <a:blip r:embed="rId5"/>
          <a:stretch>
            <a:fillRect/>
          </a:stretch>
        </p:blipFill>
        <p:spPr>
          <a:xfrm>
            <a:off x="4919662" y="3810000"/>
            <a:ext cx="3857625" cy="2019300"/>
          </a:xfrm>
          <a:prstGeom prst="rect">
            <a:avLst/>
          </a:prstGeom>
        </p:spPr>
      </p:pic>
    </p:spTree>
    <p:extLst>
      <p:ext uri="{BB962C8B-B14F-4D97-AF65-F5344CB8AC3E}">
        <p14:creationId xmlns:p14="http://schemas.microsoft.com/office/powerpoint/2010/main" val="420298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733550" y="274637"/>
            <a:ext cx="5486399"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smtClean="0">
                <a:solidFill>
                  <a:srgbClr val="FFFF66"/>
                </a:solidFill>
              </a:rPr>
              <a:t>Words in a good or bad restaurant review?</a:t>
            </a:r>
            <a:endParaRPr lang="en-US" dirty="0">
              <a:solidFill>
                <a:srgbClr val="FFFF66"/>
              </a:solidFill>
            </a:endParaRPr>
          </a:p>
        </p:txBody>
      </p:sp>
      <p:pic>
        <p:nvPicPr>
          <p:cNvPr id="11266" name="Picture 2" descr="https://lh4.googleusercontent.com/4K2hcJXAcrDtbE-WN5j-BudIxEB9tMb0gJiXwCEO9SWeaidbwdyRb8uHqlXhU76ancslgsdRBwK9YBHlPD_Nv9N3bJPW0iVQkPlx6lVXghD7N1KeIVLrZ5AotsyYEB8p9n1uB0stD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927284"/>
            <a:ext cx="6811756" cy="383161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https://lh5.googleusercontent.com/n2AQ-17Gzn76m89kjD4uJUyzqbHXI5lxl9YV5IN3A5xCCZ0NMIbeUKxJs9a9ZJzyzltRMZ78fJm5RX7OSkEtXPWuORi_B0djhZyDGkLffziAXEXRYhk0EGVkC5nZz7hEI0AYEIpmF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401170"/>
            <a:ext cx="2724702" cy="204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596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hape 90"/>
          <p:cNvSpPr txBox="1">
            <a:spLocks/>
          </p:cNvSpPr>
          <p:nvPr/>
        </p:nvSpPr>
        <p:spPr>
          <a:xfrm>
            <a:off x="1233487" y="299816"/>
            <a:ext cx="6677025" cy="876300"/>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smtClean="0">
                <a:solidFill>
                  <a:srgbClr val="FFFF66"/>
                </a:solidFill>
              </a:rPr>
              <a:t>Calculate the sentiment of a restaurant in Athens</a:t>
            </a:r>
            <a:endParaRPr lang="en-US" dirty="0">
              <a:solidFill>
                <a:srgbClr val="FFFF66"/>
              </a:solidFill>
            </a:endParaRPr>
          </a:p>
        </p:txBody>
      </p:sp>
      <p:pic>
        <p:nvPicPr>
          <p:cNvPr id="11266" name="Picture 2" descr="https://lh4.googleusercontent.com/4K2hcJXAcrDtbE-WN5j-BudIxEB9tMb0gJiXwCEO9SWeaidbwdyRb8uHqlXhU76ancslgsdRBwK9YBHlPD_Nv9N3bJPW0iVQkPlx6lVXghD7N1KeIVLrZ5AotsyYEB8p9n1uB0stD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927284"/>
            <a:ext cx="6811756" cy="383161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https://lh5.googleusercontent.com/n2AQ-17Gzn76m89kjD4uJUyzqbHXI5lxl9YV5IN3A5xCCZ0NMIbeUKxJs9a9ZJzyzltRMZ78fJm5RX7OSkEtXPWuORi_B0djhZyDGkLffziAXEXRYhk0EGVkC5nZz7hEI0AYEIpmF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401170"/>
            <a:ext cx="2724702" cy="204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84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1331" y="-38100"/>
            <a:ext cx="7985456" cy="6896100"/>
          </a:xfrm>
          <a:prstGeom prst="rect">
            <a:avLst/>
          </a:prstGeom>
        </p:spPr>
      </p:pic>
    </p:spTree>
    <p:extLst>
      <p:ext uri="{BB962C8B-B14F-4D97-AF65-F5344CB8AC3E}">
        <p14:creationId xmlns:p14="http://schemas.microsoft.com/office/powerpoint/2010/main" val="2161746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94954"/>
            <a:ext cx="9151844" cy="5888197"/>
          </a:xfrm>
          <a:prstGeom prst="rect">
            <a:avLst/>
          </a:prstGeom>
        </p:spPr>
      </p:pic>
    </p:spTree>
    <p:extLst>
      <p:ext uri="{BB962C8B-B14F-4D97-AF65-F5344CB8AC3E}">
        <p14:creationId xmlns:p14="http://schemas.microsoft.com/office/powerpoint/2010/main" val="3372043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Image result for digital human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49"/>
            <a:ext cx="9151760" cy="583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Shape 90"/>
          <p:cNvSpPr txBox="1">
            <a:spLocks noGrp="1"/>
          </p:cNvSpPr>
          <p:nvPr>
            <p:ph type="title"/>
          </p:nvPr>
        </p:nvSpPr>
        <p:spPr>
          <a:xfrm>
            <a:off x="1733550" y="304800"/>
            <a:ext cx="5486399" cy="1371599"/>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b="0" i="0" u="none" strike="noStrike" cap="none" dirty="0" smtClean="0">
                <a:solidFill>
                  <a:srgbClr val="FFFF66"/>
                </a:solidFill>
                <a:latin typeface="Calibri"/>
                <a:ea typeface="Calibri"/>
                <a:cs typeface="Calibri"/>
                <a:sym typeface="Calibri"/>
              </a:rPr>
              <a:t>Text mining</a:t>
            </a:r>
            <a:endParaRPr lang="en-US" b="0" i="0" u="none" strike="noStrike" cap="none" dirty="0">
              <a:solidFill>
                <a:srgbClr val="FFFF66"/>
              </a:solidFill>
              <a:latin typeface="Calibri"/>
              <a:ea typeface="Calibri"/>
              <a:cs typeface="Calibri"/>
              <a:sym typeface="Calibri"/>
            </a:endParaRPr>
          </a:p>
        </p:txBody>
      </p:sp>
      <p:sp>
        <p:nvSpPr>
          <p:cNvPr id="2" name="Rectangle 1"/>
          <p:cNvSpPr/>
          <p:nvPr/>
        </p:nvSpPr>
        <p:spPr>
          <a:xfrm>
            <a:off x="581025" y="1409699"/>
            <a:ext cx="8105775" cy="4154984"/>
          </a:xfrm>
          <a:prstGeom prst="rect">
            <a:avLst/>
          </a:prstGeom>
        </p:spPr>
        <p:txBody>
          <a:bodyPr wrap="square">
            <a:spAutoFit/>
          </a:bodyPr>
          <a:lstStyle/>
          <a:p>
            <a:r>
              <a:rPr lang="en-US" sz="2400" dirty="0" smtClean="0">
                <a:solidFill>
                  <a:srgbClr val="FFFF00"/>
                </a:solidFill>
              </a:rPr>
              <a:t>Text-mining techniques can take numerous forms, but at base they attempt to find—and often quantify—meaningful language patterns spread across large bodies of text. If a historian, for example, wanted to understand how Northerners and Southerners discussed Abraham Lincoln during the American Civil War, he or she could mine digitized historical newspapers to discover how discussions of Lincoln evolved over time in those newspapers (looking for every instance of the word “Lincoln” and the constellation of words that surrounded it). </a:t>
            </a:r>
            <a:endParaRPr lang="en-US" sz="2400" dirty="0">
              <a:solidFill>
                <a:srgbClr val="FFFF00"/>
              </a:solidFill>
            </a:endParaRPr>
          </a:p>
        </p:txBody>
      </p:sp>
      <p:sp>
        <p:nvSpPr>
          <p:cNvPr id="5" name="Rectangle 4"/>
          <p:cNvSpPr/>
          <p:nvPr/>
        </p:nvSpPr>
        <p:spPr>
          <a:xfrm>
            <a:off x="3952875" y="5670768"/>
            <a:ext cx="4572000" cy="954107"/>
          </a:xfrm>
          <a:prstGeom prst="rect">
            <a:avLst/>
          </a:prstGeom>
        </p:spPr>
        <p:txBody>
          <a:bodyPr>
            <a:spAutoFit/>
          </a:bodyPr>
          <a:lstStyle/>
          <a:p>
            <a:r>
              <a:rPr lang="en-US" dirty="0" err="1" smtClean="0">
                <a:solidFill>
                  <a:srgbClr val="FFFF00"/>
                </a:solidFill>
              </a:rPr>
              <a:t>Torget</a:t>
            </a:r>
            <a:r>
              <a:rPr lang="en-US" dirty="0" smtClean="0">
                <a:solidFill>
                  <a:srgbClr val="FFFF00"/>
                </a:solidFill>
              </a:rPr>
              <a:t> </a:t>
            </a:r>
            <a:r>
              <a:rPr lang="en-US" dirty="0">
                <a:solidFill>
                  <a:srgbClr val="FFFF00"/>
                </a:solidFill>
              </a:rPr>
              <a:t>AJ, </a:t>
            </a:r>
            <a:r>
              <a:rPr lang="en-US" dirty="0" err="1">
                <a:solidFill>
                  <a:srgbClr val="FFFF00"/>
                </a:solidFill>
              </a:rPr>
              <a:t>Mihalcea</a:t>
            </a:r>
            <a:r>
              <a:rPr lang="en-US" dirty="0">
                <a:solidFill>
                  <a:srgbClr val="FFFF00"/>
                </a:solidFill>
              </a:rPr>
              <a:t> R, Christensen J, </a:t>
            </a:r>
            <a:r>
              <a:rPr lang="en-US" dirty="0" err="1">
                <a:solidFill>
                  <a:srgbClr val="FFFF00"/>
                </a:solidFill>
              </a:rPr>
              <a:t>Mcghee</a:t>
            </a:r>
            <a:r>
              <a:rPr lang="en-US" dirty="0">
                <a:solidFill>
                  <a:srgbClr val="FFFF00"/>
                </a:solidFill>
              </a:rPr>
              <a:t> G. Mapping Texts: Combining Text-Mining and Geo-Visualization To Unlock The Research Potential of Historical </a:t>
            </a:r>
            <a:r>
              <a:rPr lang="en-US" dirty="0" smtClean="0">
                <a:solidFill>
                  <a:srgbClr val="FFFF00"/>
                </a:solidFill>
              </a:rPr>
              <a:t>Newspapers</a:t>
            </a:r>
            <a:endParaRPr lang="en-US" dirty="0">
              <a:solidFill>
                <a:srgbClr val="FFFF00"/>
              </a:solidFill>
            </a:endParaRPr>
          </a:p>
        </p:txBody>
      </p:sp>
    </p:spTree>
    <p:extLst>
      <p:ext uri="{BB962C8B-B14F-4D97-AF65-F5344CB8AC3E}">
        <p14:creationId xmlns:p14="http://schemas.microsoft.com/office/powerpoint/2010/main" val="189806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050" name="Picture 2" descr="Image result for text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 y="1058862"/>
            <a:ext cx="9031457" cy="3979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Rectangle 2"/>
          <p:cNvSpPr/>
          <p:nvPr/>
        </p:nvSpPr>
        <p:spPr>
          <a:xfrm>
            <a:off x="3467100" y="5129540"/>
            <a:ext cx="5829300" cy="307777"/>
          </a:xfrm>
          <a:prstGeom prst="rect">
            <a:avLst/>
          </a:prstGeom>
        </p:spPr>
        <p:txBody>
          <a:bodyPr wrap="square">
            <a:spAutoFit/>
          </a:bodyPr>
          <a:lstStyle/>
          <a:p>
            <a:r>
              <a:rPr lang="en-US" dirty="0">
                <a:solidFill>
                  <a:srgbClr val="FFFF00"/>
                </a:solidFill>
              </a:rPr>
              <a:t>https://www.softwareadvice.com/resources/what-is-text-analytics/</a:t>
            </a:r>
          </a:p>
        </p:txBody>
      </p:sp>
    </p:spTree>
    <p:extLst>
      <p:ext uri="{BB962C8B-B14F-4D97-AF65-F5344CB8AC3E}">
        <p14:creationId xmlns:p14="http://schemas.microsoft.com/office/powerpoint/2010/main" val="338599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ov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6" y="0"/>
            <a:ext cx="522561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4706" y="6437412"/>
            <a:ext cx="3509294" cy="307777"/>
          </a:xfrm>
          <a:prstGeom prst="rect">
            <a:avLst/>
          </a:prstGeom>
        </p:spPr>
        <p:txBody>
          <a:bodyPr wrap="none">
            <a:spAutoFit/>
          </a:bodyPr>
          <a:lstStyle/>
          <a:p>
            <a:r>
              <a:rPr lang="en-US" dirty="0">
                <a:solidFill>
                  <a:srgbClr val="FFFF00"/>
                </a:solidFill>
              </a:rPr>
              <a:t>https://www.tidytextmining.com/index.html</a:t>
            </a:r>
          </a:p>
        </p:txBody>
      </p:sp>
    </p:spTree>
    <p:extLst>
      <p:ext uri="{BB962C8B-B14F-4D97-AF65-F5344CB8AC3E}">
        <p14:creationId xmlns:p14="http://schemas.microsoft.com/office/powerpoint/2010/main" val="161010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833437" y="161925"/>
            <a:ext cx="7477125" cy="6534150"/>
          </a:xfrm>
          <a:prstGeom prst="rect">
            <a:avLst/>
          </a:prstGeom>
        </p:spPr>
      </p:pic>
    </p:spTree>
    <p:extLst>
      <p:ext uri="{BB962C8B-B14F-4D97-AF65-F5344CB8AC3E}">
        <p14:creationId xmlns:p14="http://schemas.microsoft.com/office/powerpoint/2010/main" val="347410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20124" cy="6530009"/>
          </a:xfrm>
          <a:prstGeom prst="rect">
            <a:avLst/>
          </a:prstGeom>
        </p:spPr>
      </p:pic>
    </p:spTree>
    <p:extLst>
      <p:ext uri="{BB962C8B-B14F-4D97-AF65-F5344CB8AC3E}">
        <p14:creationId xmlns:p14="http://schemas.microsoft.com/office/powerpoint/2010/main" val="197794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685800" y="1564422"/>
            <a:ext cx="7496175" cy="5293577"/>
          </a:xfrm>
          <a:prstGeom prst="rect">
            <a:avLst/>
          </a:prstGeom>
        </p:spPr>
      </p:pic>
      <p:sp>
        <p:nvSpPr>
          <p:cNvPr id="5" name="Shape 90"/>
          <p:cNvSpPr txBox="1">
            <a:spLocks/>
          </p:cNvSpPr>
          <p:nvPr/>
        </p:nvSpPr>
        <p:spPr>
          <a:xfrm>
            <a:off x="1733550" y="19050"/>
            <a:ext cx="5486399" cy="1371599"/>
          </a:xfrm>
          <a:prstGeom prst="rect">
            <a:avLst/>
          </a:prstGeom>
          <a:solidFill>
            <a:srgbClr val="262626">
              <a:alpha val="61960"/>
            </a:srgb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Clr>
                <a:srgbClr val="FFFF66"/>
              </a:buClr>
              <a:buSzPct val="25000"/>
            </a:pPr>
            <a:r>
              <a:rPr lang="en-US" dirty="0" err="1" smtClean="0">
                <a:solidFill>
                  <a:srgbClr val="FFFF66"/>
                </a:solidFill>
              </a:rPr>
              <a:t>Tf-idf</a:t>
            </a:r>
            <a:r>
              <a:rPr lang="en-US" dirty="0" smtClean="0">
                <a:solidFill>
                  <a:srgbClr val="FFFF66"/>
                </a:solidFill>
              </a:rPr>
              <a:t>: What words are uniquely important?</a:t>
            </a:r>
            <a:endParaRPr lang="en-US" dirty="0">
              <a:solidFill>
                <a:srgbClr val="FFFF66"/>
              </a:solidFill>
            </a:endParaRPr>
          </a:p>
        </p:txBody>
      </p:sp>
    </p:spTree>
    <p:extLst>
      <p:ext uri="{BB962C8B-B14F-4D97-AF65-F5344CB8AC3E}">
        <p14:creationId xmlns:p14="http://schemas.microsoft.com/office/powerpoint/2010/main" val="140571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Highest tf-idf words in classic physics tex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190"/>
            <a:ext cx="7836352" cy="685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7447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264</Words>
  <Application>Microsoft Office PowerPoint</Application>
  <PresentationFormat>On-screen Show (4:3)</PresentationFormat>
  <Paragraphs>48</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Text mining and sentiment analysis</vt:lpstr>
      <vt:lpstr>PowerPoint Presentation</vt:lpstr>
      <vt:lpstr>Text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deviation, skew, and variance</dc:title>
  <dc:creator>Gerald Shannon</dc:creator>
  <cp:lastModifiedBy>Jerry Shannon</cp:lastModifiedBy>
  <cp:revision>13</cp:revision>
  <dcterms:modified xsi:type="dcterms:W3CDTF">2018-09-08T14:27:14Z</dcterms:modified>
</cp:coreProperties>
</file>